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3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sldIdLst>
    <p:sldId id="257" r:id="rId4"/>
    <p:sldId id="348" r:id="rId5"/>
    <p:sldId id="347" r:id="rId6"/>
    <p:sldId id="305" r:id="rId7"/>
    <p:sldId id="307" r:id="rId8"/>
    <p:sldId id="349" r:id="rId9"/>
    <p:sldId id="350" r:id="rId10"/>
    <p:sldId id="360" r:id="rId11"/>
    <p:sldId id="358" r:id="rId12"/>
    <p:sldId id="359" r:id="rId13"/>
    <p:sldId id="304" r:id="rId14"/>
    <p:sldId id="301" r:id="rId15"/>
    <p:sldId id="303" r:id="rId16"/>
    <p:sldId id="298" r:id="rId17"/>
  </p:sldIdLst>
  <p:sldSz cx="9144000" cy="6858000" type="screen4x3"/>
  <p:notesSz cx="6858000" cy="9144000"/>
  <p:custDataLst>
    <p:tags r:id="rId19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7" autoAdjust="0"/>
    <p:restoredTop sz="94660"/>
  </p:normalViewPr>
  <p:slideViewPr>
    <p:cSldViewPr showGuides="1">
      <p:cViewPr varScale="1">
        <p:scale>
          <a:sx n="90" d="100"/>
          <a:sy n="90" d="100"/>
        </p:scale>
        <p:origin x="1152" y="62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rsky.com/z/mafiade/handbook/" TargetMode="External"/><Relationship Id="rId3" Type="http://schemas.openxmlformats.org/officeDocument/2006/relationships/tags" Target="../tags/tag193.xml"/><Relationship Id="rId7" Type="http://schemas.openxmlformats.org/officeDocument/2006/relationships/hyperlink" Target="https://www.gamersky.com/z/mafiade/" TargetMode="Externa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hyperlink" Target="https://www.gamersky.com/z/civilization6/handbook/" TargetMode="Externa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4.xml"/><Relationship Id="rId9" Type="http://schemas.openxmlformats.org/officeDocument/2006/relationships/hyperlink" Target="http://bbs.gamersky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201.xml"/><Relationship Id="rId4" Type="http://schemas.openxmlformats.org/officeDocument/2006/relationships/tags" Target="../tags/tag2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9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82.xml"/><Relationship Id="rId7" Type="http://schemas.openxmlformats.org/officeDocument/2006/relationships/image" Target="../media/image11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4.png"/><Relationship Id="rId4" Type="http://schemas.openxmlformats.org/officeDocument/2006/relationships/tags" Target="../tags/tag183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268400"/>
            <a:ext cx="6292686" cy="1054735"/>
          </a:xfr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G01</a:t>
            </a:r>
            <a:r>
              <a:rPr lang="zh-CN" altLang="en-US" dirty="0" smtClean="0"/>
              <a:t>小组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：董思诚  </a:t>
            </a: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组员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 </a:t>
            </a:r>
            <a:r>
              <a:rPr lang="zh-CN" altLang="en-US" sz="2000" spc="150" dirty="0" smtClean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如何实现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3240" y="1757045"/>
            <a:ext cx="77927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r>
              <a:rPr lang="zh-CN" altLang="en-US" sz="2800" b="1" dirty="0"/>
              <a:t>、后端</a:t>
            </a:r>
            <a:r>
              <a:rPr lang="en-US" altLang="zh-CN" sz="2800" b="1" dirty="0" smtClean="0"/>
              <a:t>---Tomcat</a:t>
            </a:r>
            <a:endParaRPr lang="zh-CN" altLang="en-US" sz="2800" b="1" dirty="0"/>
          </a:p>
          <a:p>
            <a:endParaRPr lang="zh-CN" altLang="en-US" sz="2800" b="1" dirty="0"/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、前端</a:t>
            </a:r>
            <a:r>
              <a:rPr lang="en-US" altLang="zh-CN" sz="2800" b="1" dirty="0"/>
              <a:t>---vue.js</a:t>
            </a:r>
            <a:endParaRPr lang="zh-CN" altLang="en-US" sz="2800" b="1" dirty="0"/>
          </a:p>
          <a:p>
            <a:endParaRPr lang="zh-CN" altLang="en-US" sz="2800" b="1" dirty="0"/>
          </a:p>
          <a:p>
            <a:r>
              <a:rPr lang="en-US" altLang="zh-CN" sz="2800" b="1" dirty="0"/>
              <a:t>3</a:t>
            </a:r>
            <a:r>
              <a:rPr lang="zh-CN" altLang="en-US" sz="2800" b="1" dirty="0"/>
              <a:t>、数据库</a:t>
            </a:r>
            <a:r>
              <a:rPr lang="en-US" altLang="zh-CN" sz="2800" b="1" dirty="0"/>
              <a:t>---MySQL</a:t>
            </a:r>
            <a:endParaRPr lang="zh-CN" altLang="en-US" sz="2800" b="1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1520" y="1351410"/>
            <a:ext cx="8435548" cy="52459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.《</a:t>
            </a:r>
            <a:r>
              <a:rPr lang="zh-CN" altLang="en-US" sz="1800" dirty="0">
                <a:latin typeface="+mn-ea"/>
              </a:rPr>
              <a:t>软件工程导论</a:t>
            </a:r>
            <a:r>
              <a:rPr lang="en-US" altLang="zh-CN" sz="1800" dirty="0">
                <a:latin typeface="+mn-ea"/>
              </a:rPr>
              <a:t>》 </a:t>
            </a:r>
            <a:r>
              <a:rPr lang="zh-CN" altLang="en-US" sz="1800" dirty="0">
                <a:latin typeface="+mn-ea"/>
              </a:rPr>
              <a:t>清华大学出版社 张海藩等 </a:t>
            </a:r>
            <a:r>
              <a:rPr lang="zh-CN" altLang="en-US" sz="1800" dirty="0" smtClean="0">
                <a:latin typeface="+mn-ea"/>
              </a:rPr>
              <a:t>第</a:t>
            </a:r>
            <a:r>
              <a:rPr lang="en-US" altLang="zh-CN" sz="1800" dirty="0">
                <a:latin typeface="+mn-ea"/>
              </a:rPr>
              <a:t>6</a:t>
            </a:r>
            <a:r>
              <a:rPr lang="zh-CN" altLang="en-US" sz="1800" dirty="0" smtClean="0">
                <a:latin typeface="+mn-ea"/>
              </a:rPr>
              <a:t>版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</a:rPr>
              <a:t>2.《Vue.js</a:t>
            </a:r>
            <a:r>
              <a:rPr lang="zh-CN" altLang="en-US" sz="1800" dirty="0" smtClean="0">
                <a:latin typeface="+mn-ea"/>
              </a:rPr>
              <a:t>实战</a:t>
            </a:r>
            <a:r>
              <a:rPr lang="en-US" altLang="zh-CN" sz="1800" dirty="0" smtClean="0">
                <a:latin typeface="+mn-ea"/>
              </a:rPr>
              <a:t>》 </a:t>
            </a:r>
            <a:r>
              <a:rPr lang="zh-CN" altLang="en-US" sz="1800" dirty="0" smtClean="0">
                <a:latin typeface="+mn-ea"/>
              </a:rPr>
              <a:t>清华大学出版社 作者 尤雨溪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</a:rPr>
              <a:t>3.《</a:t>
            </a:r>
            <a:r>
              <a:rPr lang="zh-CN" altLang="en-US" sz="1800" dirty="0" smtClean="0">
                <a:latin typeface="+mn-ea"/>
              </a:rPr>
              <a:t>数据库系统概论</a:t>
            </a:r>
            <a:r>
              <a:rPr lang="en-US" altLang="zh-CN" sz="1800" dirty="0" smtClean="0">
                <a:latin typeface="+mn-ea"/>
              </a:rPr>
              <a:t>》</a:t>
            </a:r>
            <a:r>
              <a:rPr lang="zh-CN" altLang="en-US" sz="1800" dirty="0" smtClean="0">
                <a:latin typeface="+mn-ea"/>
              </a:rPr>
              <a:t>（第五版）王珊 萨师煊 编著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</a:rPr>
              <a:t>4</a:t>
            </a:r>
            <a:r>
              <a:rPr lang="en-US" altLang="zh-CN" sz="1800" dirty="0" smtClean="0">
                <a:latin typeface="+mn-ea"/>
              </a:rPr>
              <a:t>.</a:t>
            </a:r>
            <a:r>
              <a:rPr lang="zh-CN" altLang="en-US" sz="1800" dirty="0" smtClean="0">
                <a:latin typeface="+mn-ea"/>
              </a:rPr>
              <a:t>截图选自</a:t>
            </a:r>
            <a:r>
              <a:rPr lang="en-US" altLang="zh-CN" sz="1800" dirty="0">
                <a:latin typeface="+mn-ea"/>
              </a:rPr>
              <a:t>——</a:t>
            </a:r>
            <a:r>
              <a:rPr lang="zh-CN" altLang="en-US" sz="1800" dirty="0" smtClean="0">
                <a:latin typeface="+mn-ea"/>
              </a:rPr>
              <a:t>游民星空</a:t>
            </a:r>
            <a:r>
              <a:rPr lang="en-US" altLang="zh-CN" sz="1800" dirty="0" smtClean="0">
                <a:latin typeface="+mn-ea"/>
              </a:rPr>
              <a:t>-</a:t>
            </a:r>
            <a:r>
              <a:rPr lang="zh-CN" altLang="en-US" sz="1800" dirty="0" smtClean="0">
                <a:latin typeface="+mn-ea"/>
              </a:rPr>
              <a:t>大型单价游戏媒体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  <a:hlinkClick r:id="rId6"/>
              </a:rPr>
              <a:t>https://www.gamersky.com/z/civilization6/handbook</a:t>
            </a:r>
            <a:r>
              <a:rPr lang="en-US" altLang="zh-CN" sz="1800" dirty="0" smtClean="0">
                <a:latin typeface="+mn-ea"/>
                <a:hlinkClick r:id="rId6"/>
              </a:rPr>
              <a:t>/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  <a:hlinkClick r:id="rId7"/>
              </a:rPr>
              <a:t>https://www.gamersky.com/</a:t>
            </a: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  <a:hlinkClick r:id="rId7"/>
              </a:rPr>
              <a:t>https</a:t>
            </a:r>
            <a:r>
              <a:rPr lang="en-US" altLang="zh-CN" sz="1800" dirty="0">
                <a:latin typeface="+mn-ea"/>
                <a:hlinkClick r:id="rId7"/>
              </a:rPr>
              <a:t>://www.gamersky.com/z/mafiade</a:t>
            </a:r>
            <a:r>
              <a:rPr lang="en-US" altLang="zh-CN" sz="1800" dirty="0" smtClean="0">
                <a:latin typeface="+mn-ea"/>
                <a:hlinkClick r:id="rId7"/>
              </a:rPr>
              <a:t>/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  <a:hlinkClick r:id="rId8"/>
              </a:rPr>
              <a:t>https</a:t>
            </a:r>
            <a:r>
              <a:rPr lang="en-US" altLang="zh-CN" sz="1800" dirty="0">
                <a:latin typeface="+mn-ea"/>
                <a:hlinkClick r:id="rId8"/>
              </a:rPr>
              <a:t>://www.gamersky.com/z/mafiade/handbook</a:t>
            </a:r>
            <a:r>
              <a:rPr lang="en-US" altLang="zh-CN" sz="1800" dirty="0" smtClean="0">
                <a:latin typeface="+mn-ea"/>
                <a:hlinkClick r:id="rId8"/>
              </a:rPr>
              <a:t>/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 smtClean="0">
                <a:latin typeface="+mn-ea"/>
                <a:hlinkClick r:id="rId9"/>
              </a:rPr>
              <a:t>http</a:t>
            </a:r>
            <a:r>
              <a:rPr lang="en-US" altLang="zh-CN" sz="1800" dirty="0">
                <a:latin typeface="+mn-ea"/>
                <a:hlinkClick r:id="rId9"/>
              </a:rPr>
              <a:t>://bbs.gamersky.com</a:t>
            </a:r>
            <a:r>
              <a:rPr lang="en-US" altLang="zh-CN" sz="1800" dirty="0" smtClean="0">
                <a:latin typeface="+mn-ea"/>
                <a:hlinkClick r:id="rId9"/>
              </a:rPr>
              <a:t>/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</a:rPr>
              <a:t>2020</a:t>
            </a:r>
            <a:r>
              <a:rPr lang="zh-CN" altLang="en-US" sz="1800" dirty="0">
                <a:latin typeface="+mn-ea"/>
              </a:rPr>
              <a:t>年</a:t>
            </a:r>
            <a:r>
              <a:rPr lang="en-US" altLang="zh-CN" sz="1800" dirty="0">
                <a:latin typeface="+mn-ea"/>
              </a:rPr>
              <a:t>10</a:t>
            </a:r>
            <a:r>
              <a:rPr lang="zh-CN" altLang="en-US" sz="1800" dirty="0" smtClean="0">
                <a:latin typeface="+mn-ea"/>
              </a:rPr>
              <a:t>月</a:t>
            </a:r>
            <a:r>
              <a:rPr lang="en-US" altLang="zh-CN" sz="1800" dirty="0" smtClean="0">
                <a:latin typeface="+mn-ea"/>
              </a:rPr>
              <a:t>11</a:t>
            </a:r>
            <a:r>
              <a:rPr lang="zh-CN" altLang="en-US" sz="1800" dirty="0" smtClean="0">
                <a:latin typeface="+mn-ea"/>
              </a:rPr>
              <a:t>日</a:t>
            </a: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3" y="1556792"/>
            <a:ext cx="8435548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董思诚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制作以及修改 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9.2/10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讨论参加 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部分修改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陈安：讨论参加 评分 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9.0/10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3485" y="4149080"/>
            <a:ext cx="8435548" cy="194421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组长评价：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李磊作为副组长，帮助组长制作</a:t>
            </a:r>
            <a:r>
              <a:rPr lang="en-US" altLang="zh-CN" sz="1800" dirty="0" smtClean="0">
                <a:latin typeface="+mn-ea"/>
              </a:rPr>
              <a:t>word</a:t>
            </a:r>
            <a:r>
              <a:rPr lang="zh-CN" altLang="en-US" sz="1800" dirty="0" smtClean="0">
                <a:latin typeface="+mn-ea"/>
              </a:rPr>
              <a:t>，以及修改</a:t>
            </a:r>
            <a:r>
              <a:rPr lang="en-US" altLang="zh-CN" sz="1800" dirty="0" err="1" smtClean="0">
                <a:latin typeface="+mn-ea"/>
              </a:rPr>
              <a:t>ppt</a:t>
            </a:r>
            <a:r>
              <a:rPr lang="zh-CN" altLang="en-US" sz="1800" dirty="0" smtClean="0">
                <a:latin typeface="+mn-ea"/>
              </a:rPr>
              <a:t>内容，表现良好。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陈安作为组员，积极参加讨论，表现尚可。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 smtClean="0"/>
              <a:t>目录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2026212"/>
            <a:ext cx="6138911" cy="319688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小组选题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2.</a:t>
            </a:r>
            <a:r>
              <a:rPr lang="zh-CN" altLang="en-US" sz="2800" b="1" dirty="0"/>
              <a:t>选题</a:t>
            </a:r>
            <a:r>
              <a:rPr lang="zh-CN" altLang="en-US" sz="2800" b="1" dirty="0" smtClean="0"/>
              <a:t>理由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3.</a:t>
            </a:r>
            <a:r>
              <a:rPr lang="zh-CN" altLang="en-US" sz="2800" b="1" dirty="0" smtClean="0"/>
              <a:t>模块介绍及如何实现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4.</a:t>
            </a:r>
            <a:r>
              <a:rPr lang="zh-CN" altLang="en-US" sz="2800" b="1" dirty="0" smtClean="0">
                <a:sym typeface="+mn-ea"/>
              </a:rPr>
              <a:t>参考资料</a:t>
            </a:r>
            <a:endParaRPr lang="zh-CN" altLang="en-US" sz="2800" b="1" dirty="0" smtClean="0"/>
          </a:p>
          <a:p>
            <a:r>
              <a:rPr lang="en-US" altLang="zh-CN" sz="2800" b="1" dirty="0" smtClean="0"/>
              <a:t>5.</a:t>
            </a:r>
            <a:r>
              <a:rPr lang="zh-CN" altLang="en-US" sz="2800" b="1" dirty="0" smtClean="0">
                <a:sym typeface="+mn-ea"/>
              </a:rPr>
              <a:t>小组评分</a:t>
            </a:r>
            <a:endParaRPr lang="en-US" altLang="zh-CN" sz="2800" b="1" dirty="0" smtClean="0"/>
          </a:p>
          <a:p>
            <a:endParaRPr lang="zh-CN" altLang="en-US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小组选题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95536" y="1628800"/>
            <a:ext cx="7982099" cy="107809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latin typeface="+mn-ea"/>
              </a:rPr>
              <a:t>我们小组目标是制作一个关于游戏攻略类型的网站。类似于游民星空的游戏攻略总集。</a:t>
            </a:r>
            <a:endParaRPr lang="zh-CN" altLang="en-US" sz="14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6138" t="32738" r="17713" b="9718"/>
          <a:stretch>
            <a:fillRect/>
          </a:stretch>
        </p:blipFill>
        <p:spPr>
          <a:xfrm>
            <a:off x="562531" y="2706891"/>
            <a:ext cx="8014490" cy="38164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选题原因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无论是什么人，只要爱玩游戏总会遇到各种问题，关卡设计师为了让关卡更加有趣味，或者是延长游戏时间，或多或少都会增加一些收集要素或者是解密要素，这类需求会让玩家在玩游戏的时候，花更多时间去钻研一个关卡或者是一个游戏时间段，虽然玩家在解决谜题之后会有些许喜悦感，但是对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部分时间有限，只想体验游戏剧情的玩家</a:t>
            </a:r>
            <a:r>
              <a:rPr lang="zh-CN" altLang="en-US" sz="2000" b="1" dirty="0" smtClean="0">
                <a:latin typeface="+mn-ea"/>
              </a:rPr>
              <a:t>来说，是非常痛苦的，所以我们希望有一个攻略性质的网站，能够帮助那些玩家来更好的体验游戏，而不是草草移除这个游戏。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怎么老是卡关？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429001"/>
            <a:ext cx="1224136" cy="1512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选题原因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48309" y="461929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可是市面上的攻略并不全面，且更像是下载游戏网站的附属品，收录的攻略并不全面，很多时候玩家并不能真正的找到自己的问题答案。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这个常用的网站没有我想要的答案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6925" t="9718" r="38188" b="74456"/>
          <a:stretch>
            <a:fillRect/>
          </a:stretch>
        </p:blipFill>
        <p:spPr>
          <a:xfrm>
            <a:off x="827584" y="2774471"/>
            <a:ext cx="5350620" cy="10325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411760" y="3627215"/>
            <a:ext cx="216024" cy="109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91680" y="4625070"/>
            <a:ext cx="1512168" cy="952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只是下载站的附属物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选题原因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72163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latin typeface="+mn-ea"/>
              </a:rPr>
              <a:t>因此我们想</a:t>
            </a:r>
            <a:r>
              <a:rPr lang="zh-CN" altLang="en-US" sz="2800" b="1" dirty="0" smtClean="0">
                <a:latin typeface="+mn-ea"/>
              </a:rPr>
              <a:t>要模仿这些网站，试图制作</a:t>
            </a:r>
            <a:r>
              <a:rPr lang="zh-CN" altLang="en-US" sz="2800" b="1" dirty="0" smtClean="0">
                <a:latin typeface="+mn-ea"/>
              </a:rPr>
              <a:t>一个更加全面的攻略网站，以供玩家需求。</a:t>
            </a:r>
            <a:endParaRPr lang="zh-CN" altLang="en-US" sz="14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1187624" y="1988840"/>
            <a:ext cx="6552728" cy="32403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以下是参考网站的各种模块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9839" t="9718" r="12201" b="1088"/>
          <a:stretch/>
        </p:blipFill>
        <p:spPr>
          <a:xfrm>
            <a:off x="1007604" y="1916832"/>
            <a:ext cx="7128792" cy="44644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16926" t="15473" r="17713"/>
          <a:stretch/>
        </p:blipFill>
        <p:spPr>
          <a:xfrm>
            <a:off x="1583668" y="2001581"/>
            <a:ext cx="5976664" cy="42308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/>
          <a:srcRect l="16138" t="10848" r="16925"/>
          <a:stretch/>
        </p:blipFill>
        <p:spPr>
          <a:xfrm>
            <a:off x="1578427" y="2001581"/>
            <a:ext cx="6120680" cy="4462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0"/>
          <a:srcRect l="1963" t="9719" r="2750"/>
          <a:stretch/>
        </p:blipFill>
        <p:spPr>
          <a:xfrm>
            <a:off x="282283" y="1889621"/>
            <a:ext cx="8712968" cy="45189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71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47" y="1813771"/>
            <a:ext cx="5760640" cy="4373588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320992"/>
            <a:ext cx="626469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所以我们将我们网站的功能模块分为这么几个。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491</Words>
  <Application>Microsoft Office PowerPoint</Application>
  <PresentationFormat>全屏显示(4:3)</PresentationFormat>
  <Paragraphs>57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122</cp:revision>
  <dcterms:created xsi:type="dcterms:W3CDTF">2019-03-31T13:33:00Z</dcterms:created>
  <dcterms:modified xsi:type="dcterms:W3CDTF">2020-10-11T06:42:42Z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